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tags/tag6.xml" ContentType="application/vnd.openxmlformats-officedocument.presentationml.tag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tags/tag5.xml" ContentType="application/vnd.openxmlformats-officedocument.presentationml.tags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2"/>
  </p:sldMasterIdLst>
  <p:notesMasterIdLst>
    <p:notesMasterId r:id="rId17"/>
  </p:notesMasterIdLst>
  <p:handoutMasterIdLst>
    <p:handoutMasterId r:id="rId18"/>
  </p:handoutMasterIdLst>
  <p:sldIdLst>
    <p:sldId id="319" r:id="rId3"/>
    <p:sldId id="336" r:id="rId4"/>
    <p:sldId id="341" r:id="rId5"/>
    <p:sldId id="331" r:id="rId6"/>
    <p:sldId id="344" r:id="rId7"/>
    <p:sldId id="346" r:id="rId8"/>
    <p:sldId id="343" r:id="rId9"/>
    <p:sldId id="393" r:id="rId10"/>
    <p:sldId id="345" r:id="rId11"/>
    <p:sldId id="391" r:id="rId12"/>
    <p:sldId id="342" r:id="rId13"/>
    <p:sldId id="347" r:id="rId14"/>
    <p:sldId id="334" r:id="rId15"/>
    <p:sldId id="392" r:id="rId16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B07BD7"/>
    <a:srgbClr val="CC00CC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19" autoAdjust="0"/>
  </p:normalViewPr>
  <p:slideViewPr>
    <p:cSldViewPr>
      <p:cViewPr varScale="1">
        <p:scale>
          <a:sx n="39" d="100"/>
          <a:sy n="39" d="100"/>
        </p:scale>
        <p:origin x="-12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88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6DE036-3B4C-42F1-8554-9B63F6B16075}" type="doc">
      <dgm:prSet loTypeId="urn:microsoft.com/office/officeart/2005/8/layout/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296F514C-D7A3-4DA5-A9D4-1D543FEBE9AA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Up to 30% high in minerals, vitamins and key nutrients</a:t>
          </a:r>
          <a:endParaRPr lang="en-US" sz="1800" b="1" dirty="0">
            <a:solidFill>
              <a:schemeClr val="tx1"/>
            </a:solidFill>
          </a:endParaRPr>
        </a:p>
      </dgm:t>
    </dgm:pt>
    <dgm:pt modelId="{A97D5C8A-8D35-4428-B2EC-42FF711D0525}" type="parTrans" cxnId="{B5906C6C-FE22-4AA0-854B-BE1802E9D893}">
      <dgm:prSet/>
      <dgm:spPr/>
      <dgm:t>
        <a:bodyPr/>
        <a:lstStyle/>
        <a:p>
          <a:endParaRPr lang="en-US"/>
        </a:p>
      </dgm:t>
    </dgm:pt>
    <dgm:pt modelId="{F54EA43C-1F62-4749-90C3-86DB8FBA5932}" type="sibTrans" cxnId="{B5906C6C-FE22-4AA0-854B-BE1802E9D893}">
      <dgm:prSet/>
      <dgm:spPr/>
      <dgm:t>
        <a:bodyPr/>
        <a:lstStyle/>
        <a:p>
          <a:endParaRPr lang="en-US"/>
        </a:p>
      </dgm:t>
    </dgm:pt>
    <dgm:pt modelId="{DD10BEBC-502B-4C27-A7AD-3AC1DCE43678}">
      <dgm:prSet custT="1"/>
      <dgm:spPr>
        <a:solidFill>
          <a:srgbClr val="92D050"/>
        </a:solidFill>
      </dgm:spPr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Less pesticides and chemical residue (Harvard Study)</a:t>
          </a:r>
          <a:endParaRPr lang="en-US" sz="1800" b="1" dirty="0">
            <a:solidFill>
              <a:schemeClr val="tx1"/>
            </a:solidFill>
          </a:endParaRPr>
        </a:p>
      </dgm:t>
    </dgm:pt>
    <dgm:pt modelId="{F6C45891-5C75-46F2-BF6F-B815D12B4FB2}" type="parTrans" cxnId="{07829324-A6B9-43ED-A196-7711B9C6B4F1}">
      <dgm:prSet/>
      <dgm:spPr/>
      <dgm:t>
        <a:bodyPr/>
        <a:lstStyle/>
        <a:p>
          <a:endParaRPr lang="en-US"/>
        </a:p>
      </dgm:t>
    </dgm:pt>
    <dgm:pt modelId="{74910AF6-E7B1-4F19-9330-6ECB89E3B5A4}" type="sibTrans" cxnId="{07829324-A6B9-43ED-A196-7711B9C6B4F1}">
      <dgm:prSet/>
      <dgm:spPr/>
      <dgm:t>
        <a:bodyPr/>
        <a:lstStyle/>
        <a:p>
          <a:endParaRPr lang="en-US"/>
        </a:p>
      </dgm:t>
    </dgm:pt>
    <dgm:pt modelId="{F2CEA952-6BCB-415D-ADCE-8282818C54FA}">
      <dgm:prSet custT="1"/>
      <dgm:spPr>
        <a:solidFill>
          <a:srgbClr val="92D050"/>
        </a:solidFill>
      </dgm:spPr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Less carbon footprint</a:t>
          </a:r>
          <a:endParaRPr lang="en-US" sz="1800" b="1" dirty="0">
            <a:solidFill>
              <a:schemeClr val="tx1"/>
            </a:solidFill>
          </a:endParaRPr>
        </a:p>
      </dgm:t>
    </dgm:pt>
    <dgm:pt modelId="{7DF41BFB-098A-4AAB-B97D-D368B773C9CE}" type="parTrans" cxnId="{F9687125-BD95-4BE5-91A0-98D6A5DC1F89}">
      <dgm:prSet/>
      <dgm:spPr/>
      <dgm:t>
        <a:bodyPr/>
        <a:lstStyle/>
        <a:p>
          <a:endParaRPr lang="en-US"/>
        </a:p>
      </dgm:t>
    </dgm:pt>
    <dgm:pt modelId="{F88FD421-74EA-490B-BEFE-2BF91593EFF8}" type="sibTrans" cxnId="{F9687125-BD95-4BE5-91A0-98D6A5DC1F89}">
      <dgm:prSet/>
      <dgm:spPr/>
      <dgm:t>
        <a:bodyPr/>
        <a:lstStyle/>
        <a:p>
          <a:endParaRPr lang="en-US"/>
        </a:p>
      </dgm:t>
    </dgm:pt>
    <dgm:pt modelId="{FEDE0128-9B4C-45D5-851C-5BD4C36334C7}">
      <dgm:prSet custT="1"/>
      <dgm:spPr>
        <a:solidFill>
          <a:srgbClr val="92D050"/>
        </a:solidFill>
      </dgm:spPr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Eating with the season</a:t>
          </a:r>
          <a:endParaRPr lang="en-US" sz="1800" b="1" dirty="0">
            <a:solidFill>
              <a:schemeClr val="tx1"/>
            </a:solidFill>
          </a:endParaRPr>
        </a:p>
      </dgm:t>
    </dgm:pt>
    <dgm:pt modelId="{58F9C0A2-E5DA-4A16-839B-1D5020E88246}" type="parTrans" cxnId="{66500F34-70FB-4342-8ACF-327FF43C5282}">
      <dgm:prSet/>
      <dgm:spPr/>
      <dgm:t>
        <a:bodyPr/>
        <a:lstStyle/>
        <a:p>
          <a:endParaRPr lang="en-US"/>
        </a:p>
      </dgm:t>
    </dgm:pt>
    <dgm:pt modelId="{2D4149D6-1287-4823-BC59-9AE6A3ECD692}" type="sibTrans" cxnId="{66500F34-70FB-4342-8ACF-327FF43C5282}">
      <dgm:prSet/>
      <dgm:spPr/>
      <dgm:t>
        <a:bodyPr/>
        <a:lstStyle/>
        <a:p>
          <a:endParaRPr lang="en-US"/>
        </a:p>
      </dgm:t>
    </dgm:pt>
    <dgm:pt modelId="{4C0CC249-B7EC-4110-963C-99CF2028E6C3}" type="pres">
      <dgm:prSet presAssocID="{616DE036-3B4C-42F1-8554-9B63F6B1607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870830-198E-44A0-A828-EF58BAB7CE05}" type="pres">
      <dgm:prSet presAssocID="{296F514C-D7A3-4DA5-A9D4-1D543FEBE9AA}" presName="parentLin" presStyleCnt="0"/>
      <dgm:spPr/>
    </dgm:pt>
    <dgm:pt modelId="{9DA7C697-A45B-434F-9A90-E012CE16F36B}" type="pres">
      <dgm:prSet presAssocID="{296F514C-D7A3-4DA5-A9D4-1D543FEBE9AA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7F0F89CF-DDAA-4163-9058-92B39B5A0703}" type="pres">
      <dgm:prSet presAssocID="{296F514C-D7A3-4DA5-A9D4-1D543FEBE9AA}" presName="parentText" presStyleLbl="node1" presStyleIdx="0" presStyleCnt="4" custScaleX="134392" custScaleY="8528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6A5273-39BA-4197-B0AC-30752F114BD7}" type="pres">
      <dgm:prSet presAssocID="{296F514C-D7A3-4DA5-A9D4-1D543FEBE9AA}" presName="negativeSpace" presStyleCnt="0"/>
      <dgm:spPr/>
    </dgm:pt>
    <dgm:pt modelId="{B83FEDEA-2752-4BB4-A363-88A2BEA30825}" type="pres">
      <dgm:prSet presAssocID="{296F514C-D7A3-4DA5-A9D4-1D543FEBE9AA}" presName="childText" presStyleLbl="conFgAcc1" presStyleIdx="0" presStyleCnt="4">
        <dgm:presLayoutVars>
          <dgm:bulletEnabled val="1"/>
        </dgm:presLayoutVars>
      </dgm:prSet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E384AF45-D170-496F-8763-0BDB8E95A57B}" type="pres">
      <dgm:prSet presAssocID="{F54EA43C-1F62-4749-90C3-86DB8FBA5932}" presName="spaceBetweenRectangles" presStyleCnt="0"/>
      <dgm:spPr/>
    </dgm:pt>
    <dgm:pt modelId="{D6A9CAC1-0D24-4C2B-A256-C36D2FB50898}" type="pres">
      <dgm:prSet presAssocID="{DD10BEBC-502B-4C27-A7AD-3AC1DCE43678}" presName="parentLin" presStyleCnt="0"/>
      <dgm:spPr/>
    </dgm:pt>
    <dgm:pt modelId="{F3BEC970-3657-4CEB-9A09-259CDF133340}" type="pres">
      <dgm:prSet presAssocID="{DD10BEBC-502B-4C27-A7AD-3AC1DCE43678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D2EEAFCE-834B-4FAB-8CA3-698985CA445B}" type="pres">
      <dgm:prSet presAssocID="{DD10BEBC-502B-4C27-A7AD-3AC1DCE43678}" presName="parentText" presStyleLbl="node1" presStyleIdx="1" presStyleCnt="4" custScaleX="134392" custScaleY="85286" custLinFactNeighborX="-6" custLinFactNeighborY="-570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247BEB-438B-4E31-BA42-E3B15BFCFF7E}" type="pres">
      <dgm:prSet presAssocID="{DD10BEBC-502B-4C27-A7AD-3AC1DCE43678}" presName="negativeSpace" presStyleCnt="0"/>
      <dgm:spPr/>
    </dgm:pt>
    <dgm:pt modelId="{A0523CF6-A897-4BAA-8862-2B0F72E6FF01}" type="pres">
      <dgm:prSet presAssocID="{DD10BEBC-502B-4C27-A7AD-3AC1DCE43678}" presName="childText" presStyleLbl="conFgAcc1" presStyleIdx="1" presStyleCnt="4">
        <dgm:presLayoutVars>
          <dgm:bulletEnabled val="1"/>
        </dgm:presLayoutVars>
      </dgm:prSet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6E9B554B-530B-462E-B0AD-29611FF89F7E}" type="pres">
      <dgm:prSet presAssocID="{74910AF6-E7B1-4F19-9330-6ECB89E3B5A4}" presName="spaceBetweenRectangles" presStyleCnt="0"/>
      <dgm:spPr/>
    </dgm:pt>
    <dgm:pt modelId="{F140F7FC-C87F-486A-8B7B-79875C683C17}" type="pres">
      <dgm:prSet presAssocID="{F2CEA952-6BCB-415D-ADCE-8282818C54FA}" presName="parentLin" presStyleCnt="0"/>
      <dgm:spPr/>
    </dgm:pt>
    <dgm:pt modelId="{18AA2518-2F92-4988-AA13-910E32B7E75C}" type="pres">
      <dgm:prSet presAssocID="{F2CEA952-6BCB-415D-ADCE-8282818C54FA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9D0DD1EF-6AF9-426A-8051-D78014FF2076}" type="pres">
      <dgm:prSet presAssocID="{F2CEA952-6BCB-415D-ADCE-8282818C54FA}" presName="parentText" presStyleLbl="node1" presStyleIdx="2" presStyleCnt="4" custScaleX="134392" custScaleY="8528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B9E7BC-FA41-4F7B-9201-48E5CA40DE6F}" type="pres">
      <dgm:prSet presAssocID="{F2CEA952-6BCB-415D-ADCE-8282818C54FA}" presName="negativeSpace" presStyleCnt="0"/>
      <dgm:spPr/>
    </dgm:pt>
    <dgm:pt modelId="{E641EBF8-1F92-4217-A0C9-CA918C57D290}" type="pres">
      <dgm:prSet presAssocID="{F2CEA952-6BCB-415D-ADCE-8282818C54FA}" presName="childText" presStyleLbl="conFgAcc1" presStyleIdx="2" presStyleCnt="4">
        <dgm:presLayoutVars>
          <dgm:bulletEnabled val="1"/>
        </dgm:presLayoutVars>
      </dgm:prSet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990E09E0-B2CD-4901-A1C7-3FDB7C8585A2}" type="pres">
      <dgm:prSet presAssocID="{F88FD421-74EA-490B-BEFE-2BF91593EFF8}" presName="spaceBetweenRectangles" presStyleCnt="0"/>
      <dgm:spPr/>
    </dgm:pt>
    <dgm:pt modelId="{F82A78A3-C242-4D77-9C0D-F46EC743548A}" type="pres">
      <dgm:prSet presAssocID="{FEDE0128-9B4C-45D5-851C-5BD4C36334C7}" presName="parentLin" presStyleCnt="0"/>
      <dgm:spPr/>
    </dgm:pt>
    <dgm:pt modelId="{5C3D0912-3B12-4AA5-904E-D060467BCE21}" type="pres">
      <dgm:prSet presAssocID="{FEDE0128-9B4C-45D5-851C-5BD4C36334C7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11A44DA1-576C-4FEB-B3F2-435EAB1EE0D9}" type="pres">
      <dgm:prSet presAssocID="{FEDE0128-9B4C-45D5-851C-5BD4C36334C7}" presName="parentText" presStyleLbl="node1" presStyleIdx="3" presStyleCnt="4" custScaleX="134392" custScaleY="8528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F79335-4DF0-4313-A5EC-969F91253249}" type="pres">
      <dgm:prSet presAssocID="{FEDE0128-9B4C-45D5-851C-5BD4C36334C7}" presName="negativeSpace" presStyleCnt="0"/>
      <dgm:spPr/>
    </dgm:pt>
    <dgm:pt modelId="{360CB4C3-FBA3-4294-8E68-393872382291}" type="pres">
      <dgm:prSet presAssocID="{FEDE0128-9B4C-45D5-851C-5BD4C36334C7}" presName="childText" presStyleLbl="conFgAcc1" presStyleIdx="3" presStyleCnt="4">
        <dgm:presLayoutVars>
          <dgm:bulletEnabled val="1"/>
        </dgm:presLayoutVars>
      </dgm:prSet>
      <dgm:spPr>
        <a:noFill/>
        <a:ln>
          <a:noFill/>
        </a:ln>
      </dgm:spPr>
      <dgm:t>
        <a:bodyPr/>
        <a:lstStyle/>
        <a:p>
          <a:endParaRPr lang="en-US"/>
        </a:p>
      </dgm:t>
    </dgm:pt>
  </dgm:ptLst>
  <dgm:cxnLst>
    <dgm:cxn modelId="{E1524845-206E-45F9-B723-9132E5BC0B43}" type="presOf" srcId="{F2CEA952-6BCB-415D-ADCE-8282818C54FA}" destId="{18AA2518-2F92-4988-AA13-910E32B7E75C}" srcOrd="0" destOrd="0" presId="urn:microsoft.com/office/officeart/2005/8/layout/list1"/>
    <dgm:cxn modelId="{18A2AB7D-03F0-4505-A28E-2B6E1B53B860}" type="presOf" srcId="{296F514C-D7A3-4DA5-A9D4-1D543FEBE9AA}" destId="{9DA7C697-A45B-434F-9A90-E012CE16F36B}" srcOrd="0" destOrd="0" presId="urn:microsoft.com/office/officeart/2005/8/layout/list1"/>
    <dgm:cxn modelId="{26C4036D-B115-4636-95DD-FD548FA9BC48}" type="presOf" srcId="{FEDE0128-9B4C-45D5-851C-5BD4C36334C7}" destId="{11A44DA1-576C-4FEB-B3F2-435EAB1EE0D9}" srcOrd="1" destOrd="0" presId="urn:microsoft.com/office/officeart/2005/8/layout/list1"/>
    <dgm:cxn modelId="{F9687125-BD95-4BE5-91A0-98D6A5DC1F89}" srcId="{616DE036-3B4C-42F1-8554-9B63F6B16075}" destId="{F2CEA952-6BCB-415D-ADCE-8282818C54FA}" srcOrd="2" destOrd="0" parTransId="{7DF41BFB-098A-4AAB-B97D-D368B773C9CE}" sibTransId="{F88FD421-74EA-490B-BEFE-2BF91593EFF8}"/>
    <dgm:cxn modelId="{C65C2611-8037-49F5-A522-68B362EC702B}" type="presOf" srcId="{616DE036-3B4C-42F1-8554-9B63F6B16075}" destId="{4C0CC249-B7EC-4110-963C-99CF2028E6C3}" srcOrd="0" destOrd="0" presId="urn:microsoft.com/office/officeart/2005/8/layout/list1"/>
    <dgm:cxn modelId="{BD52C20F-9A8E-4F64-A260-24EB3450864A}" type="presOf" srcId="{F2CEA952-6BCB-415D-ADCE-8282818C54FA}" destId="{9D0DD1EF-6AF9-426A-8051-D78014FF2076}" srcOrd="1" destOrd="0" presId="urn:microsoft.com/office/officeart/2005/8/layout/list1"/>
    <dgm:cxn modelId="{07829324-A6B9-43ED-A196-7711B9C6B4F1}" srcId="{616DE036-3B4C-42F1-8554-9B63F6B16075}" destId="{DD10BEBC-502B-4C27-A7AD-3AC1DCE43678}" srcOrd="1" destOrd="0" parTransId="{F6C45891-5C75-46F2-BF6F-B815D12B4FB2}" sibTransId="{74910AF6-E7B1-4F19-9330-6ECB89E3B5A4}"/>
    <dgm:cxn modelId="{DC6CFC75-D36C-4B6B-88E6-638283E71EDB}" type="presOf" srcId="{296F514C-D7A3-4DA5-A9D4-1D543FEBE9AA}" destId="{7F0F89CF-DDAA-4163-9058-92B39B5A0703}" srcOrd="1" destOrd="0" presId="urn:microsoft.com/office/officeart/2005/8/layout/list1"/>
    <dgm:cxn modelId="{D4005EF4-A577-4CBD-AC9F-8CEBF908D33E}" type="presOf" srcId="{FEDE0128-9B4C-45D5-851C-5BD4C36334C7}" destId="{5C3D0912-3B12-4AA5-904E-D060467BCE21}" srcOrd="0" destOrd="0" presId="urn:microsoft.com/office/officeart/2005/8/layout/list1"/>
    <dgm:cxn modelId="{33C8EB1C-12DB-41B3-92A6-A6D9755132B6}" type="presOf" srcId="{DD10BEBC-502B-4C27-A7AD-3AC1DCE43678}" destId="{D2EEAFCE-834B-4FAB-8CA3-698985CA445B}" srcOrd="1" destOrd="0" presId="urn:microsoft.com/office/officeart/2005/8/layout/list1"/>
    <dgm:cxn modelId="{B5906C6C-FE22-4AA0-854B-BE1802E9D893}" srcId="{616DE036-3B4C-42F1-8554-9B63F6B16075}" destId="{296F514C-D7A3-4DA5-A9D4-1D543FEBE9AA}" srcOrd="0" destOrd="0" parTransId="{A97D5C8A-8D35-4428-B2EC-42FF711D0525}" sibTransId="{F54EA43C-1F62-4749-90C3-86DB8FBA5932}"/>
    <dgm:cxn modelId="{66500F34-70FB-4342-8ACF-327FF43C5282}" srcId="{616DE036-3B4C-42F1-8554-9B63F6B16075}" destId="{FEDE0128-9B4C-45D5-851C-5BD4C36334C7}" srcOrd="3" destOrd="0" parTransId="{58F9C0A2-E5DA-4A16-839B-1D5020E88246}" sibTransId="{2D4149D6-1287-4823-BC59-9AE6A3ECD692}"/>
    <dgm:cxn modelId="{940FA494-FB88-4AF1-BC71-951CB6711C98}" type="presOf" srcId="{DD10BEBC-502B-4C27-A7AD-3AC1DCE43678}" destId="{F3BEC970-3657-4CEB-9A09-259CDF133340}" srcOrd="0" destOrd="0" presId="urn:microsoft.com/office/officeart/2005/8/layout/list1"/>
    <dgm:cxn modelId="{92F0D920-C315-4A4B-84AC-2876B52C6A73}" type="presParOf" srcId="{4C0CC249-B7EC-4110-963C-99CF2028E6C3}" destId="{A9870830-198E-44A0-A828-EF58BAB7CE05}" srcOrd="0" destOrd="0" presId="urn:microsoft.com/office/officeart/2005/8/layout/list1"/>
    <dgm:cxn modelId="{673B0260-8F3C-4EC1-9CD9-8790092C8608}" type="presParOf" srcId="{A9870830-198E-44A0-A828-EF58BAB7CE05}" destId="{9DA7C697-A45B-434F-9A90-E012CE16F36B}" srcOrd="0" destOrd="0" presId="urn:microsoft.com/office/officeart/2005/8/layout/list1"/>
    <dgm:cxn modelId="{4A4411F8-CA07-48F6-8343-36FAC96741B3}" type="presParOf" srcId="{A9870830-198E-44A0-A828-EF58BAB7CE05}" destId="{7F0F89CF-DDAA-4163-9058-92B39B5A0703}" srcOrd="1" destOrd="0" presId="urn:microsoft.com/office/officeart/2005/8/layout/list1"/>
    <dgm:cxn modelId="{B1879A52-97C2-4F8B-933C-D54E61394B4F}" type="presParOf" srcId="{4C0CC249-B7EC-4110-963C-99CF2028E6C3}" destId="{796A5273-39BA-4197-B0AC-30752F114BD7}" srcOrd="1" destOrd="0" presId="urn:microsoft.com/office/officeart/2005/8/layout/list1"/>
    <dgm:cxn modelId="{33B2B45F-A9AC-4F75-9846-638FB4805C3A}" type="presParOf" srcId="{4C0CC249-B7EC-4110-963C-99CF2028E6C3}" destId="{B83FEDEA-2752-4BB4-A363-88A2BEA30825}" srcOrd="2" destOrd="0" presId="urn:microsoft.com/office/officeart/2005/8/layout/list1"/>
    <dgm:cxn modelId="{EA94F0FE-EAE3-4708-B874-FC34FDD91946}" type="presParOf" srcId="{4C0CC249-B7EC-4110-963C-99CF2028E6C3}" destId="{E384AF45-D170-496F-8763-0BDB8E95A57B}" srcOrd="3" destOrd="0" presId="urn:microsoft.com/office/officeart/2005/8/layout/list1"/>
    <dgm:cxn modelId="{D2274281-CF15-4B58-9542-D0C4667115B3}" type="presParOf" srcId="{4C0CC249-B7EC-4110-963C-99CF2028E6C3}" destId="{D6A9CAC1-0D24-4C2B-A256-C36D2FB50898}" srcOrd="4" destOrd="0" presId="urn:microsoft.com/office/officeart/2005/8/layout/list1"/>
    <dgm:cxn modelId="{87A836F9-4040-46C1-9BD7-E7A6650FD791}" type="presParOf" srcId="{D6A9CAC1-0D24-4C2B-A256-C36D2FB50898}" destId="{F3BEC970-3657-4CEB-9A09-259CDF133340}" srcOrd="0" destOrd="0" presId="urn:microsoft.com/office/officeart/2005/8/layout/list1"/>
    <dgm:cxn modelId="{9C1E4D95-13DD-4F6D-8F06-7068ACAC7C27}" type="presParOf" srcId="{D6A9CAC1-0D24-4C2B-A256-C36D2FB50898}" destId="{D2EEAFCE-834B-4FAB-8CA3-698985CA445B}" srcOrd="1" destOrd="0" presId="urn:microsoft.com/office/officeart/2005/8/layout/list1"/>
    <dgm:cxn modelId="{C834A2B2-F481-41E8-ACA5-8AA433ABD8FA}" type="presParOf" srcId="{4C0CC249-B7EC-4110-963C-99CF2028E6C3}" destId="{84247BEB-438B-4E31-BA42-E3B15BFCFF7E}" srcOrd="5" destOrd="0" presId="urn:microsoft.com/office/officeart/2005/8/layout/list1"/>
    <dgm:cxn modelId="{58C14C44-B5E4-4CDA-A39E-BC2D85F3B550}" type="presParOf" srcId="{4C0CC249-B7EC-4110-963C-99CF2028E6C3}" destId="{A0523CF6-A897-4BAA-8862-2B0F72E6FF01}" srcOrd="6" destOrd="0" presId="urn:microsoft.com/office/officeart/2005/8/layout/list1"/>
    <dgm:cxn modelId="{652583A7-BF30-42FB-9075-459A8E4BB278}" type="presParOf" srcId="{4C0CC249-B7EC-4110-963C-99CF2028E6C3}" destId="{6E9B554B-530B-462E-B0AD-29611FF89F7E}" srcOrd="7" destOrd="0" presId="urn:microsoft.com/office/officeart/2005/8/layout/list1"/>
    <dgm:cxn modelId="{0E030BA6-9582-47C5-ABA3-CC2E4FDCB241}" type="presParOf" srcId="{4C0CC249-B7EC-4110-963C-99CF2028E6C3}" destId="{F140F7FC-C87F-486A-8B7B-79875C683C17}" srcOrd="8" destOrd="0" presId="urn:microsoft.com/office/officeart/2005/8/layout/list1"/>
    <dgm:cxn modelId="{2DA73091-8B9F-4AE7-A5E7-36B2C28048E8}" type="presParOf" srcId="{F140F7FC-C87F-486A-8B7B-79875C683C17}" destId="{18AA2518-2F92-4988-AA13-910E32B7E75C}" srcOrd="0" destOrd="0" presId="urn:microsoft.com/office/officeart/2005/8/layout/list1"/>
    <dgm:cxn modelId="{562D9040-7810-4491-A284-B6C5B54D908E}" type="presParOf" srcId="{F140F7FC-C87F-486A-8B7B-79875C683C17}" destId="{9D0DD1EF-6AF9-426A-8051-D78014FF2076}" srcOrd="1" destOrd="0" presId="urn:microsoft.com/office/officeart/2005/8/layout/list1"/>
    <dgm:cxn modelId="{18B4CF7E-546B-4A62-B723-9D95104EC890}" type="presParOf" srcId="{4C0CC249-B7EC-4110-963C-99CF2028E6C3}" destId="{E2B9E7BC-FA41-4F7B-9201-48E5CA40DE6F}" srcOrd="9" destOrd="0" presId="urn:microsoft.com/office/officeart/2005/8/layout/list1"/>
    <dgm:cxn modelId="{5B6DD0D5-B7A2-4B32-9BFB-D326737EA53F}" type="presParOf" srcId="{4C0CC249-B7EC-4110-963C-99CF2028E6C3}" destId="{E641EBF8-1F92-4217-A0C9-CA918C57D290}" srcOrd="10" destOrd="0" presId="urn:microsoft.com/office/officeart/2005/8/layout/list1"/>
    <dgm:cxn modelId="{C27F00CC-0BB7-46A1-842B-81852E813F11}" type="presParOf" srcId="{4C0CC249-B7EC-4110-963C-99CF2028E6C3}" destId="{990E09E0-B2CD-4901-A1C7-3FDB7C8585A2}" srcOrd="11" destOrd="0" presId="urn:microsoft.com/office/officeart/2005/8/layout/list1"/>
    <dgm:cxn modelId="{1B3B6B5C-1280-41AE-97B5-3EBE8DFAE21B}" type="presParOf" srcId="{4C0CC249-B7EC-4110-963C-99CF2028E6C3}" destId="{F82A78A3-C242-4D77-9C0D-F46EC743548A}" srcOrd="12" destOrd="0" presId="urn:microsoft.com/office/officeart/2005/8/layout/list1"/>
    <dgm:cxn modelId="{5895366E-B7AC-4865-8E9A-E841B9723820}" type="presParOf" srcId="{F82A78A3-C242-4D77-9C0D-F46EC743548A}" destId="{5C3D0912-3B12-4AA5-904E-D060467BCE21}" srcOrd="0" destOrd="0" presId="urn:microsoft.com/office/officeart/2005/8/layout/list1"/>
    <dgm:cxn modelId="{8C343E95-8D73-4BBD-834A-33C44964AA5F}" type="presParOf" srcId="{F82A78A3-C242-4D77-9C0D-F46EC743548A}" destId="{11A44DA1-576C-4FEB-B3F2-435EAB1EE0D9}" srcOrd="1" destOrd="0" presId="urn:microsoft.com/office/officeart/2005/8/layout/list1"/>
    <dgm:cxn modelId="{41E2174B-80BB-4CAB-97C9-394F13C20CEA}" type="presParOf" srcId="{4C0CC249-B7EC-4110-963C-99CF2028E6C3}" destId="{43F79335-4DF0-4313-A5EC-969F91253249}" srcOrd="13" destOrd="0" presId="urn:microsoft.com/office/officeart/2005/8/layout/list1"/>
    <dgm:cxn modelId="{CADA77F4-C984-4869-8853-07007889941B}" type="presParOf" srcId="{4C0CC249-B7EC-4110-963C-99CF2028E6C3}" destId="{360CB4C3-FBA3-4294-8E68-39387238229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83FEDEA-2752-4BB4-A363-88A2BEA30825}">
      <dsp:nvSpPr>
        <dsp:cNvPr id="0" name=""/>
        <dsp:cNvSpPr/>
      </dsp:nvSpPr>
      <dsp:spPr>
        <a:xfrm>
          <a:off x="0" y="333321"/>
          <a:ext cx="8229600" cy="70560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0F89CF-DDAA-4163-9058-92B39B5A0703}">
      <dsp:nvSpPr>
        <dsp:cNvPr id="0" name=""/>
        <dsp:cNvSpPr/>
      </dsp:nvSpPr>
      <dsp:spPr>
        <a:xfrm>
          <a:off x="411480" y="41661"/>
          <a:ext cx="7741946" cy="704939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Up to 30% high in minerals, vitamins and key nutrients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411480" y="41661"/>
        <a:ext cx="7741946" cy="704939"/>
      </dsp:txXfrm>
    </dsp:sp>
    <dsp:sp modelId="{A0523CF6-A897-4BAA-8862-2B0F72E6FF01}">
      <dsp:nvSpPr>
        <dsp:cNvPr id="0" name=""/>
        <dsp:cNvSpPr/>
      </dsp:nvSpPr>
      <dsp:spPr>
        <a:xfrm>
          <a:off x="0" y="1481781"/>
          <a:ext cx="8229600" cy="70560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EEAFCE-834B-4FAB-8CA3-698985CA445B}">
      <dsp:nvSpPr>
        <dsp:cNvPr id="0" name=""/>
        <dsp:cNvSpPr/>
      </dsp:nvSpPr>
      <dsp:spPr>
        <a:xfrm>
          <a:off x="411455" y="1142999"/>
          <a:ext cx="7741946" cy="704939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Less pesticides and chemical residue (Harvard Study)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411455" y="1142999"/>
        <a:ext cx="7741946" cy="704939"/>
      </dsp:txXfrm>
    </dsp:sp>
    <dsp:sp modelId="{E641EBF8-1F92-4217-A0C9-CA918C57D290}">
      <dsp:nvSpPr>
        <dsp:cNvPr id="0" name=""/>
        <dsp:cNvSpPr/>
      </dsp:nvSpPr>
      <dsp:spPr>
        <a:xfrm>
          <a:off x="0" y="2630241"/>
          <a:ext cx="8229600" cy="70560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0DD1EF-6AF9-426A-8051-D78014FF2076}">
      <dsp:nvSpPr>
        <dsp:cNvPr id="0" name=""/>
        <dsp:cNvSpPr/>
      </dsp:nvSpPr>
      <dsp:spPr>
        <a:xfrm>
          <a:off x="411480" y="2338581"/>
          <a:ext cx="7741946" cy="704939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Less carbon footprint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411480" y="2338581"/>
        <a:ext cx="7741946" cy="704939"/>
      </dsp:txXfrm>
    </dsp:sp>
    <dsp:sp modelId="{360CB4C3-FBA3-4294-8E68-393872382291}">
      <dsp:nvSpPr>
        <dsp:cNvPr id="0" name=""/>
        <dsp:cNvSpPr/>
      </dsp:nvSpPr>
      <dsp:spPr>
        <a:xfrm>
          <a:off x="0" y="3778701"/>
          <a:ext cx="8229600" cy="70560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A44DA1-576C-4FEB-B3F2-435EAB1EE0D9}">
      <dsp:nvSpPr>
        <dsp:cNvPr id="0" name=""/>
        <dsp:cNvSpPr/>
      </dsp:nvSpPr>
      <dsp:spPr>
        <a:xfrm>
          <a:off x="411480" y="3487041"/>
          <a:ext cx="7741946" cy="704939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Eating with the season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411480" y="3487041"/>
        <a:ext cx="7741946" cy="7049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68F88C59-319B-4332-9A1D-2A62CFCB00D8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B16A41B8-7DC3-4DB6-84E4-E105629EAA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968B300D-05F0-4B43-940D-46DED5A791AD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9B26CD33-4337-4529-948A-94F6960B23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Talk about providers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Talk about Naturopathic medicine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Talk about clinic and services offered…. Aim4Health…..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Body’s most important antioxidant because</a:t>
            </a:r>
            <a:r>
              <a:rPr lang="en-US" baseline="0" dirty="0" smtClean="0"/>
              <a:t> it is in the cell… shout out to Dr. Mo and his expertise in glutathione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 eaLnBrk="1" latinLnBrk="0" hangingPunct="1">
              <a:defRPr kumimoji="0" lang="en-US" dirty="0"/>
            </a:lvl1pPr>
            <a:extLst/>
          </a:lstStyle>
          <a:p>
            <a:r>
              <a:rPr kumimoji="0" lang="en-US" dirty="0" smtClean="0"/>
              <a:t>Click to add photo album title</a:t>
            </a:r>
            <a:endParaRPr kumimoji="0" lang="en-US" dirty="0"/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/>
            </a:pP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 smtClean="0"/>
              <a:t>Click to add date and other details</a:t>
            </a:r>
            <a:endParaRPr kumimoji="0" lang="en-US" dirty="0"/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Rectangle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en-US"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11/23/2015</a:t>
            </a:fld>
            <a:endParaRPr kumimoji="0" lang="en-US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28600"/>
            <a:ext cx="4023360" cy="3017520"/>
          </a:xfrm>
        </p:spPr>
        <p:txBody>
          <a:bodyPr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11/23/2015</a:t>
            </a:fld>
            <a:endParaRPr kumimoji="0"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11/23/2015</a:t>
            </a:fld>
            <a:endParaRPr kumimoji="0"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</p:spPr>
        <p:txBody>
          <a:bodyPr anchor="b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sz="1600" baseline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11/23/2015</a:t>
            </a:fld>
            <a:endParaRPr kumimoji="0" lang="en-US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15" name="Rectangle 14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26821" y="61722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926821" y="1524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0621" y="61722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 hasCustomPrompt="1"/>
          </p:nvPr>
        </p:nvSpPr>
        <p:spPr>
          <a:xfrm>
            <a:off x="4660621" y="1524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11/23/2015</a:t>
            </a:fld>
            <a:endParaRPr kumimoji="0" lang="en-US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4495800"/>
            <a:ext cx="87630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sz="2400" baseline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11/23/2015</a:t>
            </a:fld>
            <a:endParaRPr kumimoji="0"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: 1 Portrait with 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257665"/>
            <a:ext cx="461772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11/23/2015</a:t>
            </a:fld>
            <a:endParaRPr kumimoji="0"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11/23/2015</a:t>
            </a:fld>
            <a:endParaRPr kumimoji="0"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Portrait with 2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11/23/2015</a:t>
            </a:fld>
            <a:endParaRPr kumimoji="0"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sz="1800" i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11/23/2015</a:t>
            </a:fld>
            <a:endParaRPr kumimoji="0"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sz="1800" i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sz="1800" i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9" name="Rectangle 8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11/23/2015</a:t>
            </a:fld>
            <a:endParaRPr kumimoji="0" lang="en-US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n-US" i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019800"/>
            <a:ext cx="7467600" cy="38100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11/23/2015</a:t>
            </a:fld>
            <a:endParaRPr kumimoji="0"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sz="1800" i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11/23/2015</a:t>
            </a:fld>
            <a:endParaRPr kumimoji="0"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extLst/>
          </a:lstStyle>
          <a:p>
            <a:pPr eaLnBrk="1" latinLnBrk="1" hangingPunct="1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  <a:p>
            <a:pPr lvl="1" eaLnBrk="1" latinLnBrk="1" hangingPunct="1"/>
            <a:r>
              <a:rPr lang="en-US" smtClean="0"/>
              <a:t>Second level</a:t>
            </a:r>
          </a:p>
          <a:p>
            <a:pPr lvl="2" eaLnBrk="1" latinLnBrk="1" hangingPunct="1"/>
            <a:r>
              <a:rPr lang="en-US" smtClean="0"/>
              <a:t>Third level</a:t>
            </a:r>
          </a:p>
          <a:p>
            <a:pPr lvl="3" eaLnBrk="1" latinLnBrk="1" hangingPunct="1"/>
            <a:r>
              <a:rPr lang="en-US" smtClean="0"/>
              <a:t>Fourth level</a:t>
            </a:r>
          </a:p>
          <a:p>
            <a:pPr lvl="4" eaLnBrk="1" latinLnBrk="1" hangingPunct="1"/>
            <a:r>
              <a:rPr lang="en-US" smtClean="0"/>
              <a:t>Fifth level</a:t>
            </a:r>
            <a:endParaRPr/>
          </a:p>
        </p:txBody>
      </p:sp>
      <p:sp>
        <p:nvSpPr>
          <p:cNvPr id="2" name="Rectangle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2EC6F-6501-4E04-BD6C-A8A6CABB2C5B}" type="datetimeFigureOut">
              <a:rPr kumimoji="0" lang="en-US" smtClean="0"/>
              <a:pPr/>
              <a:t>11/23/2015</a:t>
            </a:fld>
            <a:endParaRPr kumimoji="0" lang="en-US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3B0023-0CED-47F7-85AE-654F0B232C2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11/23/2015</a:t>
            </a:fld>
            <a:endParaRPr kumimoji="0" lang="en-U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ndscape (Fullsc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kumimoji="0" lang="en-US" i="0" dirty="0" smtClean="0"/>
              <a:t>Click icon</a:t>
            </a:r>
            <a:r>
              <a:rPr kumimoji="0" lang="en-US" i="0" baseline="0" dirty="0" smtClean="0"/>
              <a:t> to add </a:t>
            </a:r>
            <a:r>
              <a:rPr kumimoji="0" lang="en-US" i="0" dirty="0" smtClean="0"/>
              <a:t>full page picture</a:t>
            </a:r>
            <a:endParaRPr kumimoji="0" lang="en-US" i="0" baseline="0" dirty="0" smtClean="0"/>
          </a:p>
          <a:p>
            <a:pPr marL="0" marR="0" indent="0" algn="ctr">
              <a:buFontTx/>
              <a:buNone/>
            </a:pPr>
            <a:endParaRPr kumimoji="0" lang="en-US" i="0" dirty="0" smtClean="0"/>
          </a:p>
          <a:p>
            <a:pPr algn="ctr">
              <a:buFontTx/>
              <a:buNone/>
            </a:pPr>
            <a:endParaRPr kumimoji="0" lang="en-US" i="0" dirty="0" smtClean="0"/>
          </a:p>
          <a:p>
            <a:pPr algn="ctr">
              <a:buFontTx/>
              <a:buNone/>
            </a:pPr>
            <a:endParaRPr kumimoji="0" lang="en-US" i="0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 hasCustomPrompt="1"/>
          </p:nvPr>
        </p:nvSpPr>
        <p:spPr>
          <a:xfrm>
            <a:off x="752670" y="4572000"/>
            <a:ext cx="7781730" cy="990600"/>
          </a:xfrm>
        </p:spPr>
        <p:txBody>
          <a:bodyPr vert="horz" bIns="0" anchor="b" anchorCtr="0"/>
          <a:lstStyle>
            <a:lvl1pPr eaLnBrk="1" latinLnBrk="0" hangingPunct="1">
              <a:defRPr kumimoji="0" baseline="0"/>
            </a:lvl1pPr>
            <a:extLst/>
          </a:lstStyle>
          <a:p>
            <a:r>
              <a:rPr kumimoji="0" lang="en-US" dirty="0" smtClean="0"/>
              <a:t>Click to add section title</a:t>
            </a:r>
            <a:endParaRPr kumimoji="0"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2670" y="5600700"/>
            <a:ext cx="7772400" cy="838200"/>
          </a:xfrm>
        </p:spPr>
        <p:txBody>
          <a:bodyPr vert="horz" tIns="0"/>
          <a:lstStyle>
            <a:lvl1pPr eaLnBrk="1" latinLnBrk="0" hangingPunct="1">
              <a:buFontTx/>
              <a:buNone/>
              <a:defRPr kumimoji="0" sz="1800"/>
            </a:lvl1pPr>
            <a:extLst/>
          </a:lstStyle>
          <a:p>
            <a:pPr lvl="0"/>
            <a:r>
              <a:rPr kumimoji="0" lang="en-US" dirty="0" smtClean="0"/>
              <a:t>Click to add subtitle</a:t>
            </a:r>
            <a:endParaRPr kumimoji="0" lang="en-US" dirty="0"/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11/23/2015</a:t>
            </a:fld>
            <a:endParaRPr kumimoji="0"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7" y="609600"/>
            <a:ext cx="3431353" cy="45751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609600"/>
            <a:ext cx="3429000" cy="4572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11/23/2015</a:t>
            </a:fld>
            <a:endParaRPr kumimoji="0"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648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11/23/2015</a:t>
            </a:fld>
            <a:endParaRPr kumimoji="0"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5141976" y="3352800"/>
            <a:ext cx="3773425" cy="2971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11/23/2015</a:t>
            </a:fld>
            <a:endParaRPr kumimoji="0"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11/23/2015</a:t>
            </a:fld>
            <a:endParaRPr kumimoji="0"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pPr eaLnBrk="1" latinLnBrk="1" hangingPunct="1"/>
            <a:r>
              <a:rPr kumimoji="0" lang="en-US" smtClean="0"/>
              <a:t>Click to edit Master title style</a:t>
            </a:r>
          </a:p>
        </p:txBody>
      </p:sp>
      <p:sp>
        <p:nvSpPr>
          <p:cNvPr id="13" name="Rectangl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1" hangingPunct="1"/>
            <a:r>
              <a:rPr kumimoji="0" lang="en-US" smtClean="0"/>
              <a:t>Click to edit Master text styles</a:t>
            </a:r>
          </a:p>
          <a:p>
            <a:pPr lvl="1" eaLnBrk="1" latinLnBrk="1" hangingPunct="1"/>
            <a:r>
              <a:rPr kumimoji="0" lang="en-US" smtClean="0"/>
              <a:t>Second level</a:t>
            </a:r>
          </a:p>
          <a:p>
            <a:pPr lvl="2" eaLnBrk="1" latinLnBrk="1" hangingPunct="1"/>
            <a:r>
              <a:rPr kumimoji="0" lang="en-US" smtClean="0"/>
              <a:t>Third level</a:t>
            </a:r>
          </a:p>
          <a:p>
            <a:pPr lvl="3" eaLnBrk="1" latinLnBrk="1" hangingPunct="1"/>
            <a:r>
              <a:rPr kumimoji="0" lang="en-US" smtClean="0"/>
              <a:t>Fourth level</a:t>
            </a:r>
          </a:p>
          <a:p>
            <a:pPr lvl="4" eaLnBrk="1" latinLnBrk="1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66675" y="6559360"/>
            <a:ext cx="2438400" cy="244475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11/23/2015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2995653" y="6558153"/>
            <a:ext cx="4648200" cy="246888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algn="ctr"/>
            <a:endParaRPr kumimoji="0" lang="en-US" sz="1200" dirty="0">
              <a:solidFill>
                <a:schemeClr val="tx2"/>
              </a:solidFill>
            </a:endParaRPr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172450" y="6559360"/>
            <a:ext cx="914400" cy="24447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2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kumimoji="0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kumimoji="0"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kumimoji="0"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kumimoji="0"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xbow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hyperlink" Target="http://redmondsaturdaymarket.org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youshealth.com/blog/2015/03/02/2015-dirty-dozen-shopping-organic-budget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Grp="1"/>
          </p:cNvSpPr>
          <p:nvPr>
            <p:ph type="body" sz="quarter" idx="10"/>
          </p:nvPr>
        </p:nvSpPr>
        <p:spPr>
          <a:xfrm>
            <a:off x="1918854" y="3505200"/>
            <a:ext cx="6386946" cy="1476375"/>
          </a:xfrm>
        </p:spPr>
        <p:txBody>
          <a:bodyPr/>
          <a:lstStyle/>
          <a:p>
            <a:endParaRPr lang="en-US" sz="2400" b="1" dirty="0" smtClean="0"/>
          </a:p>
          <a:p>
            <a:r>
              <a:rPr lang="en-US" sz="2400" b="1" dirty="0" smtClean="0"/>
              <a:t>Dr. Rhea Abbott</a:t>
            </a:r>
          </a:p>
          <a:p>
            <a:r>
              <a:rPr lang="en-US" sz="2400" b="1" dirty="0" smtClean="0"/>
              <a:t>Dr. Mohammad </a:t>
            </a:r>
            <a:r>
              <a:rPr lang="en-US" sz="2400" b="1" dirty="0" err="1" smtClean="0"/>
              <a:t>Shegeft</a:t>
            </a:r>
            <a:endParaRPr lang="en-US" sz="2400" b="1" dirty="0" smtClean="0"/>
          </a:p>
        </p:txBody>
      </p:sp>
      <p:pic>
        <p:nvPicPr>
          <p:cNvPr id="5" name="Picture 4" descr="aim logo tree G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3143250"/>
            <a:ext cx="1996440" cy="24955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8200" y="762000"/>
            <a:ext cx="75438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/>
              <a:t>Healthy Kids, Happy Parents</a:t>
            </a:r>
          </a:p>
          <a:p>
            <a:pPr algn="r"/>
            <a:r>
              <a:rPr lang="en-US" sz="3200" b="1" dirty="0" smtClean="0">
                <a:solidFill>
                  <a:srgbClr val="92D050"/>
                </a:solidFill>
              </a:rPr>
              <a:t>Eating Organic On A Budget and boosting the immune system</a:t>
            </a:r>
            <a:endParaRPr lang="en-US" sz="2000" dirty="0" smtClean="0">
              <a:solidFill>
                <a:srgbClr val="92D050"/>
              </a:solidFill>
            </a:endParaRPr>
          </a:p>
          <a:p>
            <a:pPr algn="r"/>
            <a:endParaRPr lang="en-US" sz="3200" b="1" dirty="0" smtClean="0"/>
          </a:p>
          <a:p>
            <a:pPr algn="r"/>
            <a:r>
              <a:rPr lang="en-US" sz="3200" b="1" dirty="0" smtClean="0"/>
              <a:t> </a:t>
            </a:r>
            <a:endParaRPr lang="en-US" sz="3200" b="1" dirty="0"/>
          </a:p>
        </p:txBody>
      </p:sp>
      <p:sp>
        <p:nvSpPr>
          <p:cNvPr id="7" name="Rectangle 16"/>
          <p:cNvSpPr txBox="1">
            <a:spLocks/>
          </p:cNvSpPr>
          <p:nvPr/>
        </p:nvSpPr>
        <p:spPr>
          <a:xfrm>
            <a:off x="699654" y="5791200"/>
            <a:ext cx="6386946" cy="457200"/>
          </a:xfrm>
          <a:prstGeom prst="rect">
            <a:avLst/>
          </a:prstGeom>
        </p:spPr>
        <p:txBody>
          <a:bodyPr vert="horz" tIns="0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Alpine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Integrated Medicine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90600" y="685800"/>
            <a:ext cx="72390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Foods to increase vitamin </a:t>
            </a:r>
            <a:r>
              <a:rPr lang="en-US" sz="3200" dirty="0" smtClean="0">
                <a:solidFill>
                  <a:srgbClr val="FFFF00"/>
                </a:solidFill>
              </a:rPr>
              <a:t>A</a:t>
            </a:r>
            <a:r>
              <a:rPr lang="en-US" sz="3200" dirty="0" smtClean="0"/>
              <a:t> and </a:t>
            </a:r>
            <a:r>
              <a:rPr lang="en-US" sz="3200" dirty="0" smtClean="0">
                <a:solidFill>
                  <a:srgbClr val="FFC000"/>
                </a:solidFill>
              </a:rPr>
              <a:t>C</a:t>
            </a:r>
          </a:p>
          <a:p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 </a:t>
            </a:r>
            <a:r>
              <a:rPr lang="en-US" sz="2400" dirty="0" smtClean="0"/>
              <a:t>Vitamin </a:t>
            </a:r>
            <a:r>
              <a:rPr lang="en-US" sz="2400" dirty="0" smtClean="0">
                <a:solidFill>
                  <a:srgbClr val="FFFF00"/>
                </a:solidFill>
              </a:rPr>
              <a:t>A</a:t>
            </a:r>
            <a:r>
              <a:rPr lang="en-US" sz="2400" dirty="0" smtClean="0"/>
              <a:t>:  Cantaloupe, apricots, carrots, </a:t>
            </a:r>
          </a:p>
          <a:p>
            <a:pPr lvl="1"/>
            <a:r>
              <a:rPr lang="en-US" sz="2400" dirty="0" smtClean="0"/>
              <a:t>   broccoli, spinach</a:t>
            </a:r>
          </a:p>
          <a:p>
            <a:pPr lvl="1"/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 Vitamin </a:t>
            </a:r>
            <a:r>
              <a:rPr lang="en-US" sz="2400" dirty="0" smtClean="0">
                <a:solidFill>
                  <a:srgbClr val="FFC000"/>
                </a:solidFill>
              </a:rPr>
              <a:t>C</a:t>
            </a:r>
            <a:r>
              <a:rPr lang="en-US" sz="2400" dirty="0" smtClean="0"/>
              <a:t>:  Lemon, lime, orange, grapefruit, </a:t>
            </a:r>
          </a:p>
          <a:p>
            <a:pPr lvl="1"/>
            <a:r>
              <a:rPr lang="en-US" sz="2400" dirty="0" smtClean="0"/>
              <a:t>    kiwi, papaya, strawberry, broccoli, bell </a:t>
            </a:r>
          </a:p>
          <a:p>
            <a:pPr lvl="1"/>
            <a:r>
              <a:rPr lang="en-US" sz="2400" dirty="0" smtClean="0"/>
              <a:t>    peppers, cabbage</a:t>
            </a:r>
          </a:p>
          <a:p>
            <a:pPr lvl="1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4089499"/>
            <a:ext cx="72390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92D050"/>
                </a:solidFill>
              </a:rPr>
              <a:t>Other supplements to consider</a:t>
            </a:r>
          </a:p>
          <a:p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 </a:t>
            </a:r>
            <a:r>
              <a:rPr lang="en-US" sz="2400" dirty="0" err="1" smtClean="0"/>
              <a:t>Probiotics</a:t>
            </a: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 Vitamin D3/calcium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 Omega-3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 </a:t>
            </a:r>
            <a:r>
              <a:rPr lang="en-US" sz="2400" dirty="0" err="1" smtClean="0"/>
              <a:t>Mult</a:t>
            </a:r>
            <a:r>
              <a:rPr lang="en-US" sz="2400" dirty="0" smtClean="0"/>
              <a:t>-vitamins</a:t>
            </a:r>
          </a:p>
          <a:p>
            <a:pPr lvl="1"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838200" y="533400"/>
            <a:ext cx="7315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Immune Support Soup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 1 small yellow onion, chopped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 1-5 cloves of garlic, chopped or crushed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 1 tsp – 3 Tbsp grated ginger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 Juice of ½ lemon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 ¼ - ½ Shiitake mushrooms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 1 quarter </a:t>
            </a:r>
            <a:r>
              <a:rPr lang="en-US" sz="2400" dirty="0" err="1" smtClean="0"/>
              <a:t>miso</a:t>
            </a:r>
            <a:r>
              <a:rPr lang="en-US" sz="2400" dirty="0" smtClean="0"/>
              <a:t>, chicken or vegetable broth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 3 Tbsp fresh minced parsley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 1 grated carrot</a:t>
            </a:r>
          </a:p>
        </p:txBody>
      </p:sp>
      <p:pic>
        <p:nvPicPr>
          <p:cNvPr id="66562" name="Picture 2" descr="https://lh6.googleusercontent.com/-kRqpGZ2Xnxg/URKe4fPCodI/AAAAAAAAABw/LKTJ2gSGs90/s640/blogger-image-18927673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4114800"/>
            <a:ext cx="3733800" cy="249114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200" y="685800"/>
            <a:ext cx="73152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Onion Ear Muffs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en-US" sz="3200" dirty="0" smtClean="0"/>
          </a:p>
          <a:p>
            <a:r>
              <a:rPr lang="en-US" sz="2400" u="sng" dirty="0" smtClean="0">
                <a:solidFill>
                  <a:srgbClr val="92D050"/>
                </a:solidFill>
              </a:rPr>
              <a:t>Need: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 ½ yellow / white onion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 Old T-shirt / Cheese cloth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u="sng" dirty="0" smtClean="0">
                <a:solidFill>
                  <a:srgbClr val="92D050"/>
                </a:solidFill>
              </a:rPr>
              <a:t>Direction:</a:t>
            </a:r>
          </a:p>
          <a:p>
            <a:pPr lvl="1"/>
            <a:r>
              <a:rPr lang="en-US" sz="2400" dirty="0" smtClean="0"/>
              <a:t>Microwave onion for 30-40 seconds until steaming.  Check temperature on skin, want it to be as hot as can tolerate against skin.  Wrap onion in 1 layer of old T-shirt/cheese cloth.  Place wrapped onion directly up to effected ears(s).  Can either  hold in place or lie on effected side for 15-20 minutes.</a:t>
            </a:r>
          </a:p>
        </p:txBody>
      </p:sp>
      <p:pic>
        <p:nvPicPr>
          <p:cNvPr id="65538" name="Picture 2" descr="http://photos1.blogger.com/blogger2/7117/4036/400/katamariDamacyEarmuff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533400"/>
            <a:ext cx="2438400" cy="308386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85800" y="1219200"/>
            <a:ext cx="80010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CSAs:  Community Support </a:t>
            </a:r>
            <a:r>
              <a:rPr lang="en-US" sz="2000" dirty="0" err="1" smtClean="0"/>
              <a:t>Agricultrue</a:t>
            </a:r>
            <a:r>
              <a:rPr lang="en-US" sz="2000" dirty="0" smtClean="0"/>
              <a:t> and Farmers Market</a:t>
            </a:r>
          </a:p>
          <a:p>
            <a:endParaRPr lang="en-US" sz="1050" dirty="0" smtClean="0"/>
          </a:p>
          <a:p>
            <a:endParaRPr lang="en-US" sz="1050" dirty="0" smtClean="0"/>
          </a:p>
          <a:p>
            <a:r>
              <a:rPr lang="en-US" sz="2000" dirty="0" smtClean="0">
                <a:hlinkClick r:id="rId3"/>
              </a:rPr>
              <a:t>www.oxbow.org</a:t>
            </a:r>
            <a:r>
              <a:rPr lang="en-US" sz="2000" dirty="0" smtClean="0"/>
              <a:t> – We are a drop site for oxbow on Fridays</a:t>
            </a:r>
          </a:p>
          <a:p>
            <a:endParaRPr lang="en-US" sz="1050" dirty="0" smtClean="0"/>
          </a:p>
          <a:p>
            <a:endParaRPr lang="en-US" sz="1050" dirty="0" smtClean="0"/>
          </a:p>
          <a:p>
            <a:r>
              <a:rPr lang="en-US" sz="2000" dirty="0" smtClean="0">
                <a:hlinkClick r:id="rId4"/>
              </a:rPr>
              <a:t>Http://redmondsaturdaymarket.org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HelloFresh.com – pick menus, foods in proportions are delivered</a:t>
            </a:r>
          </a:p>
          <a:p>
            <a:endParaRPr lang="en-US" sz="2000" dirty="0" smtClean="0"/>
          </a:p>
          <a:p>
            <a:r>
              <a:rPr lang="en-US" sz="2000" dirty="0" smtClean="0"/>
              <a:t>SunBasket.com – similar to </a:t>
            </a:r>
            <a:r>
              <a:rPr lang="en-US" sz="2000" dirty="0" err="1" smtClean="0"/>
              <a:t>HelloFresh</a:t>
            </a:r>
            <a:r>
              <a:rPr lang="en-US" sz="2000" dirty="0" smtClean="0"/>
              <a:t> </a:t>
            </a:r>
            <a:r>
              <a:rPr lang="en-US" sz="2000" smtClean="0"/>
              <a:t>but organic</a:t>
            </a:r>
            <a:endParaRPr lang="en-US" sz="2000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7" name="Picture 2" descr="http://illuminolist.files.wordpress.com/2013/01/science.jpg?w=1008&amp;h=75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4267200"/>
            <a:ext cx="3048000" cy="2286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 txBox="1">
            <a:spLocks/>
          </p:cNvSpPr>
          <p:nvPr/>
        </p:nvSpPr>
        <p:spPr>
          <a:xfrm>
            <a:off x="990600" y="4191000"/>
            <a:ext cx="6934200" cy="1143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Dr. Mohammad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Shegeft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Dr. Rhea Abbott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lang="en-US" sz="2400" b="1" kern="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b="1" kern="0" dirty="0" smtClean="0">
                <a:solidFill>
                  <a:srgbClr val="92D050"/>
                </a:solidFill>
              </a:rPr>
              <a:t>www</a:t>
            </a:r>
            <a:r>
              <a:rPr lang="en-US" b="1" kern="0" dirty="0" smtClean="0">
                <a:solidFill>
                  <a:srgbClr val="FFC000"/>
                </a:solidFill>
              </a:rPr>
              <a:t>.</a:t>
            </a:r>
            <a:r>
              <a:rPr lang="en-US" b="1" kern="0" dirty="0" smtClean="0"/>
              <a:t>AlpineIntegratedMedicine</a:t>
            </a:r>
            <a:r>
              <a:rPr lang="en-US" b="1" kern="0" dirty="0" smtClean="0">
                <a:solidFill>
                  <a:srgbClr val="FFC000"/>
                </a:solidFill>
              </a:rPr>
              <a:t>.</a:t>
            </a:r>
            <a:r>
              <a:rPr lang="en-US" b="1" kern="0" dirty="0" smtClean="0">
                <a:solidFill>
                  <a:srgbClr val="92D050"/>
                </a:solidFill>
              </a:rPr>
              <a:t>com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b="1" kern="0" dirty="0" smtClean="0"/>
              <a:t>22635 NE Marketplace Dr. #130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b="1" kern="0" dirty="0" smtClean="0"/>
              <a:t>Redmond, WA 98053		                   </a:t>
            </a:r>
            <a:r>
              <a:rPr lang="en-US" b="1" kern="0" dirty="0" smtClean="0">
                <a:solidFill>
                  <a:srgbClr val="92D050"/>
                </a:solidFill>
              </a:rPr>
              <a:t>(</a:t>
            </a:r>
            <a:r>
              <a:rPr lang="en-US" b="1" kern="0" dirty="0" smtClean="0"/>
              <a:t>425</a:t>
            </a:r>
            <a:r>
              <a:rPr lang="en-US" b="1" kern="0" dirty="0" smtClean="0">
                <a:solidFill>
                  <a:srgbClr val="92D050"/>
                </a:solidFill>
              </a:rPr>
              <a:t>)</a:t>
            </a:r>
            <a:r>
              <a:rPr lang="en-US" b="1" kern="0" dirty="0" smtClean="0">
                <a:solidFill>
                  <a:srgbClr val="FFC000"/>
                </a:solidFill>
              </a:rPr>
              <a:t> </a:t>
            </a:r>
            <a:r>
              <a:rPr lang="en-US" b="1" kern="0" dirty="0" smtClean="0"/>
              <a:t>949</a:t>
            </a:r>
            <a:r>
              <a:rPr lang="en-US" b="1" kern="0" dirty="0" smtClean="0">
                <a:solidFill>
                  <a:srgbClr val="92D050"/>
                </a:solidFill>
              </a:rPr>
              <a:t>–</a:t>
            </a:r>
            <a:r>
              <a:rPr lang="en-US" b="1" kern="0" dirty="0" smtClean="0"/>
              <a:t>5961 </a:t>
            </a:r>
          </a:p>
        </p:txBody>
      </p:sp>
      <p:pic>
        <p:nvPicPr>
          <p:cNvPr id="1064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62534"/>
            <a:ext cx="7543800" cy="3599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sz="quarter" idx="11"/>
          </p:nvPr>
        </p:nvSpPr>
        <p:spPr>
          <a:xfrm>
            <a:off x="4724400" y="1447800"/>
            <a:ext cx="4114800" cy="5486400"/>
          </a:xfrm>
        </p:spPr>
        <p:txBody>
          <a:bodyPr/>
          <a:lstStyle>
            <a:extLst/>
          </a:lstStyle>
          <a:p>
            <a:r>
              <a:rPr lang="en-US" b="1" dirty="0" smtClean="0"/>
              <a:t>What is Naturopathic Medicine?</a:t>
            </a:r>
          </a:p>
          <a:p>
            <a:endParaRPr lang="en-US" sz="1050" b="1" dirty="0" smtClean="0"/>
          </a:p>
          <a:p>
            <a:r>
              <a:rPr lang="en-US" dirty="0" smtClean="0"/>
              <a:t>Naturopathic Medicine is a distinctively </a:t>
            </a:r>
            <a:r>
              <a:rPr lang="en-US" i="1" dirty="0" smtClean="0"/>
              <a:t>natural approach</a:t>
            </a:r>
            <a:r>
              <a:rPr lang="en-US" dirty="0" smtClean="0"/>
              <a:t> to health and healing that recognizes the </a:t>
            </a:r>
            <a:r>
              <a:rPr lang="en-US" i="1" dirty="0" smtClean="0"/>
              <a:t>integrity of the whole person</a:t>
            </a:r>
            <a:r>
              <a:rPr lang="en-US" dirty="0" smtClean="0"/>
              <a:t> and emphasizes the treatment of disease through the stimulation, enhancement, and support of the </a:t>
            </a:r>
            <a:r>
              <a:rPr lang="en-US" i="1" dirty="0" smtClean="0"/>
              <a:t>inherent healing capacity of the person</a:t>
            </a:r>
            <a:r>
              <a:rPr lang="en-US" dirty="0" smtClean="0"/>
              <a:t>. </a:t>
            </a:r>
          </a:p>
          <a:p>
            <a:endParaRPr lang="en-US" b="1" dirty="0" smtClean="0"/>
          </a:p>
          <a:p>
            <a:endParaRPr lang="en-US" b="1" dirty="0"/>
          </a:p>
        </p:txBody>
      </p:sp>
      <p:pic>
        <p:nvPicPr>
          <p:cNvPr id="6" name="Picture 5" descr="Naturopathic Medicine I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609600"/>
            <a:ext cx="3865352" cy="5791200"/>
          </a:xfrm>
          <a:prstGeom prst="rect">
            <a:avLst/>
          </a:prstGeom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443" y="609600"/>
            <a:ext cx="335255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066800" y="6096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Goudy Old Style" pitchFamily="18" charset="0"/>
              </a:rPr>
              <a:t>Alpine Integrated Medicine</a:t>
            </a:r>
            <a:endParaRPr lang="en-US" dirty="0" smtClean="0">
              <a:latin typeface="Goudy Old Style" pitchFamily="18" charset="0"/>
            </a:endParaRPr>
          </a:p>
          <a:p>
            <a:r>
              <a:rPr lang="en-US" sz="3600" b="1" i="1" dirty="0" smtClean="0">
                <a:solidFill>
                  <a:schemeClr val="tx1">
                    <a:lumMod val="50000"/>
                  </a:schemeClr>
                </a:solidFill>
                <a:latin typeface="Goudy Old Style" pitchFamily="18" charset="0"/>
              </a:rPr>
              <a:t>AIM</a:t>
            </a:r>
            <a:r>
              <a:rPr lang="en-US" sz="3600" dirty="0" smtClean="0">
                <a:latin typeface="Goudy Old Style" pitchFamily="18" charset="0"/>
              </a:rPr>
              <a:t> </a:t>
            </a:r>
            <a:r>
              <a:rPr lang="en-US" sz="3600" dirty="0" smtClean="0">
                <a:solidFill>
                  <a:srgbClr val="92D050"/>
                </a:solidFill>
                <a:latin typeface="Goudy Old Style" pitchFamily="18" charset="0"/>
              </a:rPr>
              <a:t>for health</a:t>
            </a:r>
            <a:endParaRPr lang="en-US" dirty="0">
              <a:solidFill>
                <a:srgbClr val="92D050"/>
              </a:solidFill>
              <a:latin typeface="Goudy Old Style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52800" y="3886200"/>
            <a:ext cx="48006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latin typeface="Goudy Old Style" pitchFamily="18" charset="0"/>
              </a:rPr>
              <a:t>Follow us on our:</a:t>
            </a:r>
          </a:p>
          <a:p>
            <a:endParaRPr lang="en-US" sz="1200" b="1" u="sng" dirty="0" smtClean="0">
              <a:latin typeface="Goudy Old Style" pitchFamily="18" charset="0"/>
            </a:endParaRPr>
          </a:p>
          <a:p>
            <a:r>
              <a:rPr lang="en-US" sz="2000" dirty="0" smtClean="0">
                <a:latin typeface="Goudy Old Style" pitchFamily="18" charset="0"/>
              </a:rPr>
              <a:t>Blog – aim4healthblog.com</a:t>
            </a:r>
          </a:p>
        </p:txBody>
      </p:sp>
      <p:pic>
        <p:nvPicPr>
          <p:cNvPr id="28674" name="Picture 2" descr="https://scontent-b-sjc.xx.fbcdn.net/hphotos-xfp1/l/t1.0-9/1379674_599966570060562_72869151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2133600"/>
            <a:ext cx="1981200" cy="1524000"/>
          </a:xfrm>
          <a:prstGeom prst="rect">
            <a:avLst/>
          </a:prstGeom>
          <a:noFill/>
        </p:spPr>
      </p:pic>
      <p:pic>
        <p:nvPicPr>
          <p:cNvPr id="28676" name="Picture 4" descr="https://fbcdn-sphotos-c-a.akamaihd.net/hphotos-ak-xfa1/t1.0-9/10384530_749695108421040_3427741023305275943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2133600"/>
            <a:ext cx="1954208" cy="1524000"/>
          </a:xfrm>
          <a:prstGeom prst="rect">
            <a:avLst/>
          </a:prstGeom>
          <a:noFill/>
        </p:spPr>
      </p:pic>
      <p:pic>
        <p:nvPicPr>
          <p:cNvPr id="28678" name="Picture 6" descr="https://scontent-a-sjc.xx.fbcdn.net/hphotos-xpa1/t1.0-9/1525629_653639671359918_2123688720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2133600"/>
            <a:ext cx="1200619" cy="1524000"/>
          </a:xfrm>
          <a:prstGeom prst="rect">
            <a:avLst/>
          </a:prstGeom>
          <a:noFill/>
        </p:spPr>
      </p:pic>
      <p:pic>
        <p:nvPicPr>
          <p:cNvPr id="28680" name="Picture 8" descr="http://www.bernardhealth.com/Portals/131307/images/primary-car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1" y="2133600"/>
            <a:ext cx="1997528" cy="1524000"/>
          </a:xfrm>
          <a:prstGeom prst="rect">
            <a:avLst/>
          </a:prstGeom>
          <a:noFill/>
        </p:spPr>
      </p:pic>
      <p:pic>
        <p:nvPicPr>
          <p:cNvPr id="28681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200" y="3886200"/>
            <a:ext cx="2374772" cy="257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34000" y="5105400"/>
            <a:ext cx="1366774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81800" y="5109523"/>
            <a:ext cx="1371600" cy="1357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 txBox="1">
            <a:spLocks/>
          </p:cNvSpPr>
          <p:nvPr/>
        </p:nvSpPr>
        <p:spPr>
          <a:xfrm>
            <a:off x="4495800" y="685800"/>
            <a:ext cx="4343400" cy="5867400"/>
          </a:xfrm>
          <a:prstGeom prst="rect">
            <a:avLst/>
          </a:prstGeom>
        </p:spPr>
        <p:txBody>
          <a:bodyPr tIns="91440" bIns="91440" anchor="b" anchorCtr="0">
            <a:noAutofit/>
          </a:bodyPr>
          <a:lstStyle>
            <a:extLst/>
          </a:lstStyle>
          <a:p>
            <a:pPr algn="ctr"/>
            <a:r>
              <a:rPr lang="en-US" sz="2800" b="1" u="sng" dirty="0" smtClean="0"/>
              <a:t>Topics:</a:t>
            </a:r>
          </a:p>
          <a:p>
            <a:pPr algn="ctr"/>
            <a:endParaRPr lang="en-US" sz="2400" b="1" dirty="0" smtClean="0">
              <a:solidFill>
                <a:srgbClr val="92D05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92D050"/>
                </a:solidFill>
              </a:rPr>
              <a:t>Why Organic or Local?</a:t>
            </a:r>
          </a:p>
          <a:p>
            <a:pPr algn="ctr"/>
            <a:endParaRPr lang="en-US" sz="2400" b="1" dirty="0" smtClean="0"/>
          </a:p>
          <a:p>
            <a:pPr algn="ctr"/>
            <a:r>
              <a:rPr lang="en-US" sz="2400" b="1" dirty="0" smtClean="0"/>
              <a:t>Most Common Ailments  of Elementary Aged Children</a:t>
            </a:r>
          </a:p>
          <a:p>
            <a:pPr algn="ctr"/>
            <a:endParaRPr lang="en-US" sz="2400" b="1" dirty="0" smtClean="0"/>
          </a:p>
          <a:p>
            <a:pPr algn="ctr"/>
            <a:r>
              <a:rPr lang="en-US" sz="2400" b="1" dirty="0" smtClean="0">
                <a:solidFill>
                  <a:srgbClr val="92D050"/>
                </a:solidFill>
              </a:rPr>
              <a:t>Eating the Colors of  the Rainbow</a:t>
            </a:r>
          </a:p>
          <a:p>
            <a:pPr algn="ctr"/>
            <a:endParaRPr lang="en-US" sz="2400" b="1" dirty="0" smtClean="0">
              <a:solidFill>
                <a:srgbClr val="92D050"/>
              </a:solidFill>
            </a:endParaRPr>
          </a:p>
          <a:p>
            <a:pPr algn="ctr"/>
            <a:r>
              <a:rPr lang="en-US" sz="2400" b="1" dirty="0" smtClean="0"/>
              <a:t>The Dirty Dozen</a:t>
            </a:r>
          </a:p>
          <a:p>
            <a:pPr algn="ctr"/>
            <a:endParaRPr lang="en-US" sz="2400" b="1" dirty="0" smtClean="0"/>
          </a:p>
          <a:p>
            <a:pPr algn="ctr"/>
            <a:r>
              <a:rPr lang="en-US" sz="2400" b="1" dirty="0" smtClean="0">
                <a:solidFill>
                  <a:srgbClr val="92D050"/>
                </a:solidFill>
              </a:rPr>
              <a:t>Supplements</a:t>
            </a:r>
          </a:p>
          <a:p>
            <a:pPr algn="ctr"/>
            <a:endParaRPr lang="en-US" sz="2400" dirty="0">
              <a:solidFill>
                <a:srgbClr val="92D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265" y="762000"/>
            <a:ext cx="3984683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533400"/>
            <a:ext cx="8153400" cy="1447800"/>
          </a:xfrm>
        </p:spPr>
        <p:txBody>
          <a:bodyPr/>
          <a:lstStyle/>
          <a:p>
            <a:r>
              <a:rPr lang="en-US" sz="2400" b="1" dirty="0" smtClean="0"/>
              <a:t>Why Organic or Local?</a:t>
            </a:r>
            <a:endParaRPr lang="en-US" sz="2400" b="1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9600" y="457200"/>
            <a:ext cx="7848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Most Common Ailments of this age?</a:t>
            </a:r>
          </a:p>
          <a:p>
            <a:endParaRPr lang="en-US" dirty="0"/>
          </a:p>
        </p:txBody>
      </p:sp>
      <p:sp>
        <p:nvSpPr>
          <p:cNvPr id="13" name="Flowchart: Process 12"/>
          <p:cNvSpPr/>
          <p:nvPr/>
        </p:nvSpPr>
        <p:spPr>
          <a:xfrm>
            <a:off x="914400" y="4953000"/>
            <a:ext cx="7315200" cy="685800"/>
          </a:xfrm>
          <a:prstGeom prst="flowChartProcess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chemeClr val="bg1"/>
                </a:solidFill>
              </a:rPr>
              <a:t>Skin Disorders (Eczema, Psoriasis, Acne)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14400" y="1524000"/>
            <a:ext cx="731520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extrusionH="76200" contourW="12700">
            <a:extrusionClr>
              <a:schemeClr val="accent3">
                <a:lumMod val="20000"/>
                <a:lumOff val="80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 smtClean="0">
                <a:solidFill>
                  <a:schemeClr val="bg1"/>
                </a:solidFill>
              </a:rPr>
              <a:t>URI, Cough, Conjunctivitis, Ear Infection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14400" y="3238500"/>
            <a:ext cx="7315200" cy="685800"/>
          </a:xfrm>
          <a:prstGeom prst="rect">
            <a:avLst/>
          </a:prstGeom>
          <a:solidFill>
            <a:srgbClr val="B07BD7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extrusionH="76200" contourW="12700">
            <a:extrusionClr>
              <a:schemeClr val="accent3">
                <a:lumMod val="20000"/>
                <a:lumOff val="80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GI (Diarrhea, Constipation, Gastroenteritis)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sz="quarter" idx="11"/>
          </p:nvPr>
        </p:nvSpPr>
        <p:spPr>
          <a:xfrm>
            <a:off x="3886200" y="1447800"/>
            <a:ext cx="4953000" cy="2743200"/>
          </a:xfrm>
        </p:spPr>
        <p:txBody>
          <a:bodyPr/>
          <a:lstStyle>
            <a:extLst/>
          </a:lstStyle>
          <a:p>
            <a:endParaRPr lang="en-US" sz="1400" dirty="0" smtClean="0"/>
          </a:p>
          <a:p>
            <a:endParaRPr lang="en-US" sz="1600" dirty="0" smtClean="0"/>
          </a:p>
          <a:p>
            <a:r>
              <a:rPr lang="en-US" sz="2400" dirty="0" smtClean="0"/>
              <a:t>Gluten clouds the brain</a:t>
            </a:r>
          </a:p>
          <a:p>
            <a:pPr>
              <a:buFont typeface="Arial" pitchFamily="34" charset="0"/>
              <a:buChar char="•"/>
            </a:pPr>
            <a:r>
              <a:rPr lang="en-US" sz="1650" dirty="0" smtClean="0"/>
              <a:t>  </a:t>
            </a:r>
            <a:r>
              <a:rPr lang="en-US" sz="2000" dirty="0" smtClean="0"/>
              <a:t>ADD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Anxiety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Depression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Fatigue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Autism spectrum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Focus in general</a:t>
            </a:r>
          </a:p>
          <a:p>
            <a:pPr>
              <a:buFont typeface="Arial" pitchFamily="34" charset="0"/>
              <a:buChar char="•"/>
            </a:pPr>
            <a:endParaRPr lang="en-US" sz="1000" dirty="0" smtClean="0"/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4800600" y="533400"/>
            <a:ext cx="4114800" cy="5105400"/>
          </a:xfrm>
          <a:prstGeom prst="rect">
            <a:avLst/>
          </a:prstGeom>
        </p:spPr>
        <p:txBody>
          <a:bodyPr tIns="91440" bIns="91440" anchor="b" anchorCtr="0">
            <a:noAutofit/>
          </a:bodyPr>
          <a:lstStyle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2"/>
          <p:cNvSpPr txBox="1">
            <a:spLocks/>
          </p:cNvSpPr>
          <p:nvPr/>
        </p:nvSpPr>
        <p:spPr>
          <a:xfrm>
            <a:off x="762000" y="609600"/>
            <a:ext cx="8153400" cy="685800"/>
          </a:xfrm>
          <a:prstGeom prst="rect">
            <a:avLst/>
          </a:prstGeom>
        </p:spPr>
        <p:txBody>
          <a:bodyPr tIns="91440" bIns="91440" anchor="b" anchorCtr="0">
            <a:noAutofit/>
          </a:bodyPr>
          <a:lstStyle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/>
              <a:t>G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luten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free,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dairy free, and no food coloring or additives?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86200" y="4267200"/>
            <a:ext cx="434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Dairy is just sugar to the brain</a:t>
            </a:r>
          </a:p>
        </p:txBody>
      </p:sp>
      <p:sp>
        <p:nvSpPr>
          <p:cNvPr id="8" name="Rectangle 7"/>
          <p:cNvSpPr/>
          <p:nvPr/>
        </p:nvSpPr>
        <p:spPr>
          <a:xfrm>
            <a:off x="3886200" y="5410200"/>
            <a:ext cx="487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Chemicals of food </a:t>
            </a:r>
            <a:r>
              <a:rPr lang="en-US" sz="2400" kern="0" dirty="0" smtClean="0">
                <a:solidFill>
                  <a:srgbClr val="FFFF00"/>
                </a:solidFill>
              </a:rPr>
              <a:t>c</a:t>
            </a:r>
            <a:r>
              <a:rPr lang="en-US" sz="2400" kern="0" dirty="0" smtClean="0">
                <a:solidFill>
                  <a:srgbClr val="FF0000"/>
                </a:solidFill>
              </a:rPr>
              <a:t>o</a:t>
            </a:r>
            <a:r>
              <a:rPr lang="en-US" sz="2400" kern="0" dirty="0" smtClean="0">
                <a:solidFill>
                  <a:srgbClr val="00B0F0"/>
                </a:solidFill>
              </a:rPr>
              <a:t>l</a:t>
            </a:r>
            <a:r>
              <a:rPr lang="en-US" sz="2400" kern="0" dirty="0" smtClean="0">
                <a:solidFill>
                  <a:srgbClr val="FFFF00"/>
                </a:solidFill>
              </a:rPr>
              <a:t>o</a:t>
            </a:r>
            <a:r>
              <a:rPr lang="en-US" sz="2400" kern="0" dirty="0" smtClean="0"/>
              <a:t>r</a:t>
            </a:r>
            <a:r>
              <a:rPr lang="en-US" sz="2400" kern="0" dirty="0" smtClean="0">
                <a:solidFill>
                  <a:srgbClr val="92D050"/>
                </a:solidFill>
              </a:rPr>
              <a:t>i</a:t>
            </a:r>
            <a:r>
              <a:rPr lang="en-US" sz="2400" kern="0" dirty="0" smtClean="0">
                <a:solidFill>
                  <a:schemeClr val="accent2"/>
                </a:solidFill>
              </a:rPr>
              <a:t>n</a:t>
            </a:r>
            <a:r>
              <a:rPr lang="en-US" sz="2400" kern="0" dirty="0" smtClean="0">
                <a:solidFill>
                  <a:srgbClr val="00B050"/>
                </a:solidFill>
              </a:rPr>
              <a:t>g </a:t>
            </a:r>
            <a:r>
              <a:rPr lang="en-US" sz="2400" kern="0" dirty="0" smtClean="0"/>
              <a:t>lead to deactivation of </a:t>
            </a:r>
            <a:r>
              <a:rPr lang="en-US" sz="2400" kern="0" dirty="0" err="1" smtClean="0"/>
              <a:t>methylation</a:t>
            </a:r>
            <a:r>
              <a:rPr lang="en-US" sz="2400" kern="0" dirty="0" smtClean="0"/>
              <a:t> </a:t>
            </a:r>
            <a:r>
              <a:rPr lang="en-US" sz="2400" kern="0" dirty="0" smtClean="0">
                <a:solidFill>
                  <a:srgbClr val="92D050"/>
                </a:solidFill>
              </a:rPr>
              <a:t>(MTHF-R)</a:t>
            </a:r>
          </a:p>
        </p:txBody>
      </p:sp>
      <p:pic>
        <p:nvPicPr>
          <p:cNvPr id="71682" name="Picture 2" descr="https://zenergypowerballs.files.wordpress.com/2011/04/foodenumgraph_468x6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828800"/>
            <a:ext cx="3200400" cy="425352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6" name="Picture 4" descr="https://foodandhealth.com/blog/wp-content/uploads/2014/11/Rainbow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76401"/>
            <a:ext cx="8339137" cy="43434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969168" y="649069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Eating the colors of the rainbow</a:t>
            </a:r>
            <a:endParaRPr lang="en-US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819400" y="3048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Dirty Dozen</a:t>
            </a:r>
            <a:endParaRPr lang="en-US" sz="4000" b="1" dirty="0"/>
          </a:p>
        </p:txBody>
      </p:sp>
      <p:pic>
        <p:nvPicPr>
          <p:cNvPr id="67587" name="Picture 3" descr="Dirty Dozen Clean Fifteen 20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066800"/>
            <a:ext cx="7620000" cy="5257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3401" y="6304002"/>
            <a:ext cx="82295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hlinkClick r:id="rId3"/>
              </a:rPr>
              <a:t>http://www.joyoushealth.com/blog/2015/03/02/2015-dirty-dozen-shopping-organic-budget/</a:t>
            </a:r>
            <a:endParaRPr lang="en-US" sz="1500" dirty="0" smtClean="0"/>
          </a:p>
          <a:p>
            <a:endParaRPr lang="en-US" sz="15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.9|2.9|19.3|16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|43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5|1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4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ssicPhotoAlbum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B808E35-83D1-48E3-A75A-CC31CF5530F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ClassicPhotoAlbum</Template>
  <TotalTime>0</TotalTime>
  <Words>538</Words>
  <Application>Microsoft Office PowerPoint</Application>
  <PresentationFormat>On-screen Show (4:3)</PresentationFormat>
  <Paragraphs>111</Paragraphs>
  <Slides>14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ClassicPhotoAlbum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2013-06-20T20:53:11Z</dcterms:created>
  <dcterms:modified xsi:type="dcterms:W3CDTF">2015-11-23T20:54:11Z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TC101769239990</vt:lpwstr>
  </property>
</Properties>
</file>